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Inter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C08812-0389-49BC-9694-BDE2DF0BF6FC}">
  <a:tblStyle styleId="{85C08812-0389-49BC-9694-BDE2DF0BF6F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fill>
          <a:solidFill>
            <a:srgbClr val="CADDE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DE1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Inter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Inter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4bf09690_2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934bf0969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34bf09690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934bf09690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34bf09690_0_1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934bf0969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34bf09690_2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934bf09690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34bf09690_2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934bf09690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34bf09690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934bf09690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34bf09690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934bf09690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34bf09690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934bf09690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34bf09690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934bf09690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34bf09690_2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934bf09690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34bf09690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934bf09690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34bf09690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934bf0969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34bf09690_2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934bf09690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34bf09690_2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934bf09690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34bf09690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934bf09690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34bf09690_2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934bf09690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34bf09690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934bf09690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34bf09690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934bf09690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34bf09690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934bf09690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34bf09690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34bf09690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34bf09690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34bf09690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34bf09690_2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934bf09690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4bf09690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934bf0969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34bf09690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34bf09690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34bf09690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34bf09690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34bf09690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934bf09690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34bf09690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34bf09690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34bf09690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34bf09690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34bf09690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34bf09690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34bf09690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34bf09690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34bf09690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34bf09690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34bf09690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934bf09690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34bf09690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934bf09690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4bf09690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934bf0969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34bf09690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934bf09690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34bf09690_2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934bf09690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34bf0969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934bf0969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34bf09690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934bf09690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34bf09690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934bf09690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34bf09690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934bf09690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34bf09690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934bf09690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4.jpg"/><Relationship Id="rId5" Type="http://schemas.openxmlformats.org/officeDocument/2006/relationships/hyperlink" Target="http://www.futurespace.com.au/thought-leadership/how-much-space-will-you-need-in-the-futur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5" Type="http://schemas.openxmlformats.org/officeDocument/2006/relationships/hyperlink" Target="https://solarmagazine.com/decentralising-solar-with-blockchain-improve-competitiveness-of-solar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332900" y="1787530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5"/>
          <p:cNvSpPr txBox="1"/>
          <p:nvPr>
            <p:ph type="ctrTitle"/>
          </p:nvPr>
        </p:nvSpPr>
        <p:spPr>
          <a:xfrm>
            <a:off x="1140864" y="384946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Baigal &amp; Flaude</a:t>
            </a:r>
            <a:endParaRPr i="1" sz="25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475" y="567900"/>
            <a:ext cx="721025" cy="7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159" y="3006624"/>
            <a:ext cx="4406841" cy="21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6" name="Google Shape;1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Average High and Low Temperature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385" y="970663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month, by week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35" y="1088809"/>
            <a:ext cx="3093912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5597" y="1146809"/>
            <a:ext cx="3089152" cy="365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week and weekend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7660" y="1050134"/>
            <a:ext cx="5679048" cy="365081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2864800" y="2110875"/>
            <a:ext cx="5376000" cy="230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Daily energy generation and consumption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685" y="1036100"/>
            <a:ext cx="6221957" cy="3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2311125" y="1433700"/>
            <a:ext cx="5929800" cy="298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and consumption hourly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7" name="Google Shape;2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2685" y="1088800"/>
            <a:ext cx="6370125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Hottest vs Coldest month consumption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135" y="1088800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Energy generation and features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UV Index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300" y="936400"/>
            <a:ext cx="6021626" cy="38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Humidity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2125" y="936400"/>
            <a:ext cx="5916143" cy="38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4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4294967295" type="ctrTitle"/>
          </p:nvPr>
        </p:nvSpPr>
        <p:spPr>
          <a:xfrm>
            <a:off x="1458347" y="1170675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en" sz="3200" u="none" cap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Prédire la production &amp;  la consommation d’énergie</a:t>
            </a:r>
            <a:endParaRPr b="1" i="0" sz="4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6461050" y="2217025"/>
            <a:ext cx="26223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175" y="2470400"/>
            <a:ext cx="3873824" cy="2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Temperature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785" y="1088800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idx="4294967295" type="ctrTitle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Temperature, humidity and generation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685" y="1088788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production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2" name="Google Shape;2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8"/>
          <p:cNvSpPr txBox="1"/>
          <p:nvPr>
            <p:ph idx="1" type="body"/>
          </p:nvPr>
        </p:nvSpPr>
        <p:spPr>
          <a:xfrm>
            <a:off x="174700" y="998525"/>
            <a:ext cx="27159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Nous avons utilisé 2 méthodes de sélection des features: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important feature (LR)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SelectKBest method</a:t>
            </a:r>
            <a:endParaRPr/>
          </a:p>
        </p:txBody>
      </p:sp>
      <p:sp>
        <p:nvSpPr>
          <p:cNvPr id="285" name="Google Shape;285;p48"/>
          <p:cNvSpPr txBox="1"/>
          <p:nvPr/>
        </p:nvSpPr>
        <p:spPr>
          <a:xfrm>
            <a:off x="802625" y="2572375"/>
            <a:ext cx="21753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0600" y="1188249"/>
            <a:ext cx="2816900" cy="34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9027" y="1159050"/>
            <a:ext cx="2716020" cy="3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5" name="Google Shape;295;p49"/>
          <p:cNvGraphicFramePr/>
          <p:nvPr/>
        </p:nvGraphicFramePr>
        <p:xfrm>
          <a:off x="868426" y="12161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{85C08812-0389-49BC-9694-BDE2DF0BF6FC}</a:tableStyleId>
              </a:tblPr>
              <a:tblGrid>
                <a:gridCol w="1794775"/>
                <a:gridCol w="1267775"/>
                <a:gridCol w="1520725"/>
                <a:gridCol w="1541825"/>
                <a:gridCol w="1531275"/>
              </a:tblGrid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Model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Before Feature selection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After Feature selection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Score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 score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Linear regression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Random Forest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XGBoost</a:t>
                      </a:r>
                      <a:endParaRPr b="1"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0.23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6" name="Google Shape;296;p49"/>
          <p:cNvCxnSpPr/>
          <p:nvPr/>
        </p:nvCxnSpPr>
        <p:spPr>
          <a:xfrm>
            <a:off x="5449275" y="1223325"/>
            <a:ext cx="0" cy="3098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1210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consommation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00" y="2150850"/>
            <a:ext cx="4083900" cy="2719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0"/>
          <p:cNvSpPr txBox="1"/>
          <p:nvPr>
            <p:ph idx="4294967295" type="body"/>
          </p:nvPr>
        </p:nvSpPr>
        <p:spPr>
          <a:xfrm>
            <a:off x="8467625" y="4867750"/>
            <a:ext cx="606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source</a:t>
            </a:r>
            <a:endParaRPr sz="9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Time series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174275"/>
            <a:ext cx="44436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Why time series is special?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Level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The baseline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Trend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Behavior of the series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Seasonality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Repeating patterns or cycles of behavior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Noise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Variability in the observations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b="1" lang="en" sz="1650">
                <a:solidFill>
                  <a:schemeClr val="accent2"/>
                </a:solidFill>
                <a:highlight>
                  <a:srgbClr val="FFFFFF"/>
                </a:highlight>
              </a:rPr>
              <a:t>Stationarity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A time series is stationary when the mean, variance, and autocorrelation are constant over time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665975"/>
            <a:ext cx="4019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6487800" y="4473725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ARIMA model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using these models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74275"/>
            <a:ext cx="3900000" cy="17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ARIMA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SARIMAX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LSTM (deep learning)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50"/>
              <a:buChar char="●"/>
            </a:pPr>
            <a:r>
              <a:rPr lang="en" sz="1950">
                <a:solidFill>
                  <a:schemeClr val="accent2"/>
                </a:solidFill>
                <a:highlight>
                  <a:srgbClr val="FFFFFF"/>
                </a:highlight>
              </a:rPr>
              <a:t>Facebook’s Prophet</a:t>
            </a:r>
            <a:endParaRPr sz="19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4294967295" type="ctrTitle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4" name="Google Shape;3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6" name="Google Shape;326;p53"/>
          <p:cNvGraphicFramePr/>
          <p:nvPr/>
        </p:nvGraphicFramePr>
        <p:xfrm>
          <a:off x="1366564" y="14389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{85C08812-0389-49BC-9694-BDE2DF0BF6FC}</a:tableStyleId>
              </a:tblPr>
              <a:tblGrid>
                <a:gridCol w="1394325"/>
                <a:gridCol w="1394325"/>
              </a:tblGrid>
              <a:tr h="42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Modèle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RMSE[kWh]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9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ARIMA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5.4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92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SARIMAX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4.1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42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LSTM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  <a:tr h="4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Prophet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5.5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/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Objectif :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Construire un modèle de Machine Learning qui prédit la production et la consommation triennale d’énergie d’une installation solaire résidentielle.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168825" y="937475"/>
            <a:ext cx="38007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500" y="-8925"/>
            <a:ext cx="4238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Important parameters: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Seasonality: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Auto-regressive aspect of the model, which incorporates past values. 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Trend: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Integrated part of the model. Effect the amount of differencing to apply to a time series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Noise: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Moving average part of the model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7950"/>
            <a:ext cx="8430473" cy="1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best parameters: auto_arima (GridSeachCV in arima)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5" y="1680625"/>
            <a:ext cx="578400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2269125" y="4370150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Window rolling technic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modeling result</a:t>
            </a:r>
            <a:endParaRPr/>
          </a:p>
        </p:txBody>
      </p:sp>
      <p:sp>
        <p:nvSpPr>
          <p:cNvPr id="347" name="Google Shape;347;p56"/>
          <p:cNvSpPr txBox="1"/>
          <p:nvPr>
            <p:ph idx="1" type="body"/>
          </p:nvPr>
        </p:nvSpPr>
        <p:spPr>
          <a:xfrm>
            <a:off x="4798450" y="1767350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gets the trend and level. But not much accurate in terms of highest and lowest points.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1331400" y="4525500"/>
            <a:ext cx="23445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 vs actual consumption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25" y="1767350"/>
            <a:ext cx="3518443" cy="2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SARIMAX model</a:t>
            </a:r>
            <a:endParaRPr/>
          </a:p>
        </p:txBody>
      </p:sp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388500" y="1353125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ARIMA model with SEASONALITY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57"/>
          <p:cNvSpPr txBox="1"/>
          <p:nvPr>
            <p:ph idx="1" type="body"/>
          </p:nvPr>
        </p:nvSpPr>
        <p:spPr>
          <a:xfrm>
            <a:off x="2011025" y="4268650"/>
            <a:ext cx="9471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Train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57" name="Google Shape;3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71800"/>
            <a:ext cx="5012663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75" y="1919127"/>
            <a:ext cx="2812325" cy="2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7186100" y="4307400"/>
            <a:ext cx="1401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Test set (prediction)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</a:t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88500" y="1353125"/>
            <a:ext cx="36849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simple LSTM model with 2 layers(input 100), 1 Dense layer (output 1), loss function:mae, optimizer:adam.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6086875" y="4125750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Loss in train,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67" name="Google Shape;3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375" y="1404925"/>
            <a:ext cx="395287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 result</a:t>
            </a:r>
            <a:endParaRPr/>
          </a:p>
        </p:txBody>
      </p:sp>
      <p:sp>
        <p:nvSpPr>
          <p:cNvPr id="373" name="Google Shape;373;p59"/>
          <p:cNvSpPr txBox="1"/>
          <p:nvPr>
            <p:ph idx="1" type="body"/>
          </p:nvPr>
        </p:nvSpPr>
        <p:spPr>
          <a:xfrm>
            <a:off x="2966300" y="44188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Result in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700477"/>
            <a:ext cx="7022901" cy="2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380" name="Google Shape;380;p60"/>
          <p:cNvSpPr txBox="1"/>
          <p:nvPr>
            <p:ph idx="1" type="body"/>
          </p:nvPr>
        </p:nvSpPr>
        <p:spPr>
          <a:xfrm>
            <a:off x="411825" y="1320700"/>
            <a:ext cx="63630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Prophet uses models trend, seasonality and HOLIDAY effects, and irreducible error.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grpSp>
        <p:nvGrpSpPr>
          <p:cNvPr id="381" name="Google Shape;381;p60"/>
          <p:cNvGrpSpPr/>
          <p:nvPr/>
        </p:nvGrpSpPr>
        <p:grpSpPr>
          <a:xfrm>
            <a:off x="816925" y="2050950"/>
            <a:ext cx="3067050" cy="1495425"/>
            <a:chOff x="480350" y="2033700"/>
            <a:chExt cx="3067050" cy="1495425"/>
          </a:xfrm>
        </p:grpSpPr>
        <p:pic>
          <p:nvPicPr>
            <p:cNvPr id="382" name="Google Shape;382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350" y="2033700"/>
              <a:ext cx="3067050" cy="14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60"/>
            <p:cNvSpPr/>
            <p:nvPr/>
          </p:nvSpPr>
          <p:spPr>
            <a:xfrm>
              <a:off x="1156600" y="2784150"/>
              <a:ext cx="2200800" cy="414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60"/>
          <p:cNvSpPr txBox="1"/>
          <p:nvPr>
            <p:ph idx="1" type="body"/>
          </p:nvPr>
        </p:nvSpPr>
        <p:spPr>
          <a:xfrm>
            <a:off x="5771338" y="46630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Decomposition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85" name="Google Shape;3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475" y="1753063"/>
            <a:ext cx="2064374" cy="2769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0"/>
          <p:cNvSpPr txBox="1"/>
          <p:nvPr>
            <p:ph idx="1" type="body"/>
          </p:nvPr>
        </p:nvSpPr>
        <p:spPr>
          <a:xfrm>
            <a:off x="1784563" y="365042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392" name="Google Shape;392;p61"/>
          <p:cNvSpPr txBox="1"/>
          <p:nvPr>
            <p:ph idx="1" type="body"/>
          </p:nvPr>
        </p:nvSpPr>
        <p:spPr>
          <a:xfrm>
            <a:off x="183225" y="1320700"/>
            <a:ext cx="63630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We can see more detail in Prophet result! 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393" name="Google Shape;393;p61"/>
          <p:cNvSpPr txBox="1"/>
          <p:nvPr>
            <p:ph idx="1" type="body"/>
          </p:nvPr>
        </p:nvSpPr>
        <p:spPr>
          <a:xfrm>
            <a:off x="5632913" y="3480175"/>
            <a:ext cx="16323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result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0" y="2023850"/>
            <a:ext cx="8839200" cy="66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2844440"/>
            <a:ext cx="8839201" cy="54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29575"/>
            <a:ext cx="5037826" cy="1613925"/>
          </a:xfrm>
          <a:prstGeom prst="rect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 result</a:t>
            </a:r>
            <a:endParaRPr/>
          </a:p>
        </p:txBody>
      </p:sp>
      <p:sp>
        <p:nvSpPr>
          <p:cNvPr id="402" name="Google Shape;402;p62"/>
          <p:cNvSpPr txBox="1"/>
          <p:nvPr>
            <p:ph idx="1" type="body"/>
          </p:nvPr>
        </p:nvSpPr>
        <p:spPr>
          <a:xfrm>
            <a:off x="3887869" y="4634625"/>
            <a:ext cx="852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grpSp>
        <p:nvGrpSpPr>
          <p:cNvPr id="403" name="Google Shape;403;p62"/>
          <p:cNvGrpSpPr/>
          <p:nvPr/>
        </p:nvGrpSpPr>
        <p:grpSpPr>
          <a:xfrm>
            <a:off x="627500" y="1274250"/>
            <a:ext cx="7528051" cy="3293525"/>
            <a:chOff x="627500" y="1274250"/>
            <a:chExt cx="7528051" cy="3293525"/>
          </a:xfrm>
        </p:grpSpPr>
        <p:pic>
          <p:nvPicPr>
            <p:cNvPr id="404" name="Google Shape;404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500" y="1274250"/>
              <a:ext cx="7528051" cy="329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62"/>
            <p:cNvSpPr/>
            <p:nvPr/>
          </p:nvSpPr>
          <p:spPr>
            <a:xfrm>
              <a:off x="7327075" y="1446500"/>
              <a:ext cx="492000" cy="2610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 &amp; Perspectives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1" name="Google Shape;41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	Project idea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00700"/>
            <a:ext cx="57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energy: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in a transition to new kinds of energy: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enabled software platform for trading renewable energy and environmental commodities.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peer-to-peer nature of blockchain could provide a particularly useful answer to the existing problems we see within energy networks around the world.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Energy </a:t>
            </a:r>
            <a:r>
              <a:rPr i="1" lang="en"/>
              <a:t>independence</a:t>
            </a:r>
            <a:r>
              <a:rPr i="1" lang="en"/>
              <a:t> is new independence.”</a:t>
            </a:r>
            <a:endParaRPr i="1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75" y="2908875"/>
            <a:ext cx="3072226" cy="1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7534200" y="4767225"/>
            <a:ext cx="1156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Image source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we didn’t do: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quantile regression K-near neighbors method to find 300 household energy consumption and generation</a:t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025" y="2518050"/>
            <a:ext cx="37338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375" y="2518050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2024" y="52699"/>
            <a:ext cx="2810274" cy="15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idx="4294967295" type="ctrTitle"/>
          </p:nvPr>
        </p:nvSpPr>
        <p:spPr>
          <a:xfrm>
            <a:off x="626076" y="1873350"/>
            <a:ext cx="7833983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36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 pour votre aimable attention ! </a:t>
            </a:r>
            <a:endParaRPr b="1" i="0" sz="36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36362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 txBox="1"/>
          <p:nvPr>
            <p:ph idx="4294967295" type="ctrTitle"/>
          </p:nvPr>
        </p:nvSpPr>
        <p:spPr>
          <a:xfrm>
            <a:off x="626076" y="3725863"/>
            <a:ext cx="2789734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24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Question(s) ? </a:t>
            </a:r>
            <a:endParaRPr b="1" i="0" sz="24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8" name="Google Shape;42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9727" y="719237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390600" y="1138675"/>
            <a:ext cx="2513100" cy="19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 :</a:t>
            </a:r>
            <a:endParaRPr b="1"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Transition énergétique</a:t>
            </a: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4218675" y="185800"/>
            <a:ext cx="4712700" cy="4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0900" y="59125"/>
            <a:ext cx="5803099" cy="50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/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Méthodologie adoptée: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/>
        </p:nvSpPr>
        <p:spPr>
          <a:xfrm>
            <a:off x="4890100" y="632675"/>
            <a:ext cx="40794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○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Résultats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b="0" i="0" lang="en" sz="2400" u="none" cap="none" strike="noStrik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Conclusions</a:t>
            </a:r>
            <a:endParaRPr b="0" i="0" sz="2400" u="none" cap="none" strike="noStrik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Les données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463375" y="1239475"/>
            <a:ext cx="44838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Les données de ce projet proviennent de l’API de Ausgrid et concernent concernent 300 foyers équipés de systèmes solaires sur le toit.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Une image contenant texte, carte&#10;&#10;Description générée automatiquement" id="160" name="Google Shape;1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0164" y="1303946"/>
            <a:ext cx="2844472" cy="32007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&#10;&#10;Description générée automatiquement" id="161" name="Google Shape;1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4397" y="212536"/>
            <a:ext cx="1895708" cy="92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idx="4294967295" type="ctrTitle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500" u="none" cap="none" strike="noStrik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Pour les données météorologiques</a:t>
            </a:r>
            <a:endParaRPr b="0" i="0" sz="2500" u="none" cap="none" strike="noStrik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311700" y="1152475"/>
            <a:ext cx="82449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Nous avons utilisé les informations météorologiques de DarkSky.net. Nous avons fait du web-scraping pour obtenir 3 ans de données météo, température, indice UV, neige.</a:t>
            </a:r>
            <a:endParaRPr/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2300" y="2166275"/>
            <a:ext cx="5604299" cy="247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